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306" r:id="rId5"/>
    <p:sldId id="281" r:id="rId6"/>
    <p:sldId id="287" r:id="rId7"/>
    <p:sldId id="309" r:id="rId8"/>
    <p:sldId id="308" r:id="rId9"/>
    <p:sldId id="312" r:id="rId10"/>
    <p:sldId id="313" r:id="rId11"/>
    <p:sldId id="321" r:id="rId12"/>
    <p:sldId id="314" r:id="rId13"/>
    <p:sldId id="316" r:id="rId14"/>
    <p:sldId id="317" r:id="rId15"/>
    <p:sldId id="318" r:id="rId16"/>
    <p:sldId id="319" r:id="rId17"/>
    <p:sldId id="320" r:id="rId18"/>
    <p:sldId id="322" r:id="rId19"/>
    <p:sldId id="323" r:id="rId20"/>
    <p:sldId id="324" r:id="rId21"/>
    <p:sldId id="303" r:id="rId22"/>
    <p:sldId id="325" r:id="rId23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519"/>
    <a:srgbClr val="241E20"/>
    <a:srgbClr val="FED3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E29D6A-FA75-4C3B-AF28-8974D324D861}" v="35" dt="2025-04-24T14:09:06.883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598" autoAdjust="0"/>
  </p:normalViewPr>
  <p:slideViewPr>
    <p:cSldViewPr snapToGrid="0">
      <p:cViewPr varScale="1">
        <p:scale>
          <a:sx n="114" d="100"/>
          <a:sy n="114" d="100"/>
        </p:scale>
        <p:origin x="614" y="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ego Corona Lopez" userId="ac4b8f19-15ac-4a22-84c7-9d659fb9f730" providerId="ADAL" clId="{17E29D6A-FA75-4C3B-AF28-8974D324D861}"/>
    <pc:docChg chg="undo custSel modSld sldOrd">
      <pc:chgData name="Diego Corona Lopez" userId="ac4b8f19-15ac-4a22-84c7-9d659fb9f730" providerId="ADAL" clId="{17E29D6A-FA75-4C3B-AF28-8974D324D861}" dt="2025-04-24T14:09:06.882" v="80" actId="1037"/>
      <pc:docMkLst>
        <pc:docMk/>
      </pc:docMkLst>
      <pc:sldChg chg="setBg">
        <pc:chgData name="Diego Corona Lopez" userId="ac4b8f19-15ac-4a22-84c7-9d659fb9f730" providerId="ADAL" clId="{17E29D6A-FA75-4C3B-AF28-8974D324D861}" dt="2025-04-24T14:07:15.202" v="45"/>
        <pc:sldMkLst>
          <pc:docMk/>
          <pc:sldMk cId="683725505" sldId="287"/>
        </pc:sldMkLst>
      </pc:sldChg>
      <pc:sldChg chg="addSp delSp modSp mod setBg">
        <pc:chgData name="Diego Corona Lopez" userId="ac4b8f19-15ac-4a22-84c7-9d659fb9f730" providerId="ADAL" clId="{17E29D6A-FA75-4C3B-AF28-8974D324D861}" dt="2025-04-24T14:09:06.882" v="80" actId="1037"/>
        <pc:sldMkLst>
          <pc:docMk/>
          <pc:sldMk cId="2394221011" sldId="303"/>
        </pc:sldMkLst>
        <pc:spChg chg="mod">
          <ac:chgData name="Diego Corona Lopez" userId="ac4b8f19-15ac-4a22-84c7-9d659fb9f730" providerId="ADAL" clId="{17E29D6A-FA75-4C3B-AF28-8974D324D861}" dt="2025-04-24T14:05:17.870" v="23" actId="6549"/>
          <ac:spMkLst>
            <pc:docMk/>
            <pc:sldMk cId="2394221011" sldId="303"/>
            <ac:spMk id="2" creationId="{4040E66B-357D-4937-B92F-BDC71B7BD9DB}"/>
          </ac:spMkLst>
        </pc:spChg>
        <pc:spChg chg="mod">
          <ac:chgData name="Diego Corona Lopez" userId="ac4b8f19-15ac-4a22-84c7-9d659fb9f730" providerId="ADAL" clId="{17E29D6A-FA75-4C3B-AF28-8974D324D861}" dt="2025-04-24T14:06:23.570" v="41" actId="20577"/>
          <ac:spMkLst>
            <pc:docMk/>
            <pc:sldMk cId="2394221011" sldId="303"/>
            <ac:spMk id="3" creationId="{8933B907-C059-432D-9E6C-B6A08FA776A9}"/>
          </ac:spMkLst>
        </pc:spChg>
        <pc:spChg chg="del">
          <ac:chgData name="Diego Corona Lopez" userId="ac4b8f19-15ac-4a22-84c7-9d659fb9f730" providerId="ADAL" clId="{17E29D6A-FA75-4C3B-AF28-8974D324D861}" dt="2025-04-24T14:05:48.360" v="31" actId="478"/>
          <ac:spMkLst>
            <pc:docMk/>
            <pc:sldMk cId="2394221011" sldId="303"/>
            <ac:spMk id="4" creationId="{B0CDAE7A-6B1B-4C3F-85DB-89A4594438B9}"/>
          </ac:spMkLst>
        </pc:spChg>
        <pc:spChg chg="del">
          <ac:chgData name="Diego Corona Lopez" userId="ac4b8f19-15ac-4a22-84c7-9d659fb9f730" providerId="ADAL" clId="{17E29D6A-FA75-4C3B-AF28-8974D324D861}" dt="2025-04-24T14:05:50.877" v="32" actId="478"/>
          <ac:spMkLst>
            <pc:docMk/>
            <pc:sldMk cId="2394221011" sldId="303"/>
            <ac:spMk id="5" creationId="{9211888C-69E3-41DE-8265-95D76F4FFC55}"/>
          </ac:spMkLst>
        </pc:spChg>
        <pc:spChg chg="del">
          <ac:chgData name="Diego Corona Lopez" userId="ac4b8f19-15ac-4a22-84c7-9d659fb9f730" providerId="ADAL" clId="{17E29D6A-FA75-4C3B-AF28-8974D324D861}" dt="2025-04-24T14:05:46.846" v="30" actId="478"/>
          <ac:spMkLst>
            <pc:docMk/>
            <pc:sldMk cId="2394221011" sldId="303"/>
            <ac:spMk id="6" creationId="{39ECCF82-DD52-4DF2-A97B-A6A198D3EC8E}"/>
          </ac:spMkLst>
        </pc:spChg>
        <pc:spChg chg="add del">
          <ac:chgData name="Diego Corona Lopez" userId="ac4b8f19-15ac-4a22-84c7-9d659fb9f730" providerId="ADAL" clId="{17E29D6A-FA75-4C3B-AF28-8974D324D861}" dt="2025-04-24T14:06:02.603" v="36" actId="22"/>
          <ac:spMkLst>
            <pc:docMk/>
            <pc:sldMk cId="2394221011" sldId="303"/>
            <ac:spMk id="8" creationId="{06D72A20-320A-ECE0-EA8E-43278D8A8DC5}"/>
          </ac:spMkLst>
        </pc:spChg>
        <pc:spChg chg="add mod">
          <ac:chgData name="Diego Corona Lopez" userId="ac4b8f19-15ac-4a22-84c7-9d659fb9f730" providerId="ADAL" clId="{17E29D6A-FA75-4C3B-AF28-8974D324D861}" dt="2025-04-24T14:06:16.762" v="40" actId="6549"/>
          <ac:spMkLst>
            <pc:docMk/>
            <pc:sldMk cId="2394221011" sldId="303"/>
            <ac:spMk id="9" creationId="{5ABC5F33-2185-74D7-B43A-AC115575C235}"/>
          </ac:spMkLst>
        </pc:spChg>
        <pc:spChg chg="add del mod">
          <ac:chgData name="Diego Corona Lopez" userId="ac4b8f19-15ac-4a22-84c7-9d659fb9f730" providerId="ADAL" clId="{17E29D6A-FA75-4C3B-AF28-8974D324D861}" dt="2025-04-24T14:08:22.006" v="48" actId="478"/>
          <ac:spMkLst>
            <pc:docMk/>
            <pc:sldMk cId="2394221011" sldId="303"/>
            <ac:spMk id="12" creationId="{7F6D266C-D600-A747-2CF3-BA1FE61FBC69}"/>
          </ac:spMkLst>
        </pc:spChg>
        <pc:spChg chg="add del mod">
          <ac:chgData name="Diego Corona Lopez" userId="ac4b8f19-15ac-4a22-84c7-9d659fb9f730" providerId="ADAL" clId="{17E29D6A-FA75-4C3B-AF28-8974D324D861}" dt="2025-04-24T14:08:27.086" v="52"/>
          <ac:spMkLst>
            <pc:docMk/>
            <pc:sldMk cId="2394221011" sldId="303"/>
            <ac:spMk id="14" creationId="{05DBD85A-5116-11E7-117D-B00CD859445E}"/>
          </ac:spMkLst>
        </pc:spChg>
        <pc:picChg chg="del">
          <ac:chgData name="Diego Corona Lopez" userId="ac4b8f19-15ac-4a22-84c7-9d659fb9f730" providerId="ADAL" clId="{17E29D6A-FA75-4C3B-AF28-8974D324D861}" dt="2025-04-24T14:08:20.735" v="47" actId="478"/>
          <ac:picMkLst>
            <pc:docMk/>
            <pc:sldMk cId="2394221011" sldId="303"/>
            <ac:picMk id="11" creationId="{C6C7C533-8A44-4C93-904C-F4F963D800E5}"/>
          </ac:picMkLst>
        </pc:picChg>
        <pc:picChg chg="add del mod">
          <ac:chgData name="Diego Corona Lopez" userId="ac4b8f19-15ac-4a22-84c7-9d659fb9f730" providerId="ADAL" clId="{17E29D6A-FA75-4C3B-AF28-8974D324D861}" dt="2025-04-24T14:08:25.941" v="51" actId="21"/>
          <ac:picMkLst>
            <pc:docMk/>
            <pc:sldMk cId="2394221011" sldId="303"/>
            <ac:picMk id="15" creationId="{C852039E-103F-A187-AEEB-629581928AF1}"/>
          </ac:picMkLst>
        </pc:picChg>
        <pc:picChg chg="add mod">
          <ac:chgData name="Diego Corona Lopez" userId="ac4b8f19-15ac-4a22-84c7-9d659fb9f730" providerId="ADAL" clId="{17E29D6A-FA75-4C3B-AF28-8974D324D861}" dt="2025-04-24T14:09:06.882" v="80" actId="1037"/>
          <ac:picMkLst>
            <pc:docMk/>
            <pc:sldMk cId="2394221011" sldId="303"/>
            <ac:picMk id="16" creationId="{C852039E-103F-A187-AEEB-629581928AF1}"/>
          </ac:picMkLst>
        </pc:picChg>
        <pc:picChg chg="del">
          <ac:chgData name="Diego Corona Lopez" userId="ac4b8f19-15ac-4a22-84c7-9d659fb9f730" providerId="ADAL" clId="{17E29D6A-FA75-4C3B-AF28-8974D324D861}" dt="2025-04-24T14:08:23.774" v="49" actId="478"/>
          <ac:picMkLst>
            <pc:docMk/>
            <pc:sldMk cId="2394221011" sldId="303"/>
            <ac:picMk id="17" creationId="{768A4AA5-1799-4AB4-A6D6-6E2D7791C172}"/>
          </ac:picMkLst>
        </pc:picChg>
      </pc:sldChg>
      <pc:sldChg chg="ord">
        <pc:chgData name="Diego Corona Lopez" userId="ac4b8f19-15ac-4a22-84c7-9d659fb9f730" providerId="ADAL" clId="{17E29D6A-FA75-4C3B-AF28-8974D324D861}" dt="2025-04-24T14:06:33.963" v="43"/>
        <pc:sldMkLst>
          <pc:docMk/>
          <pc:sldMk cId="3754955192" sldId="32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663C334-78CA-4E1A-9D54-3E3430963041}" type="datetime1">
              <a:rPr lang="en-GB" smtClean="0"/>
              <a:t>26/04/2025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CC6D6D-E986-427F-AD9C-4E9408DDB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8705E-AAE8-4335-B5A5-B8C4E9E55DA7}" type="datetime1">
              <a:rPr lang="en-GB" smtClean="0"/>
              <a:pPr/>
              <a:t>26/04/2025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15A580F-E35D-42E1-AF82-E41CC201EA91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15A580F-E35D-42E1-AF82-E41CC201EA9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4100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8E56E-E552-0878-713C-03257C242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768AF9-3E2F-786B-E9B1-6090DCFD78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6B8883-C216-E98E-66B4-068C2612F7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A7BB2-F2EE-1413-814F-702A961101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9137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9C7B3-5EF1-96B9-B320-9CDBEF689E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EF737E-FBD2-9488-E487-794F367B52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9B0A61-7C0D-95F9-E8E4-AF6E9CFA66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FB27C0-F9FD-006F-F51E-E0731D2459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78427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9A898-F104-AD80-7B76-32B7E10A3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013596-1C12-4C79-BA65-C5AE322F03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CB0540-B9A1-81E0-92F5-13EE3B0CC1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2A0CB6-DD9B-E065-F95E-BB99344BCA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67075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1C3D7-209B-45DF-4DAF-BE03C2647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7341C1-611E-1D15-5389-DBC6A348FA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EF4A25-B579-6A7F-2B2E-17667F90A3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8CDE9-6F63-1E4D-F68C-5BD4474A34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59924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A0118-6C28-0B68-5950-92A87D6E4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E14618-D990-E20E-012B-89A9114BC0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FF1ADF-AE31-0472-DD90-064E00A708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4CDE8C-B046-5189-7911-D4D63EA542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69776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BF057-F2B4-8CB5-A46A-643F7741D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38BAED-6BF6-01FB-7950-A06865C135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5DCCD2-4FBD-81B9-9378-9CBFD282FE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39F76-6A3F-D9BA-9C48-B22FB4D982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2137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B9E10-792A-9856-8082-808708693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9BC7D2-AA06-B18E-2E9B-721992992F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7E3F86-F8A7-7053-5005-99AA7CDB54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E3244-E2FF-5F35-F7B9-DE7A08FD75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08005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11ED4-E7DC-DA85-2775-C7C80A3BD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2E05D9-A56E-4357-956E-4633A633F7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E5EDFD-92C0-D5B4-AE7A-385D7B5971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2C6A7-F41C-CA7E-737A-15F8F5528B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82675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224DCA5-A7A8-4689-8651-5E03C020EB3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0292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0FCAD-B393-479F-C8A8-2B2FDF278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E2C41C-3280-AA14-427A-B558479439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F6506F-F326-49BE-ADB7-5498ACCA1C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E7802-6474-0667-3E39-794D833CBD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224DCA5-A7A8-4689-8651-5E03C020EB3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5060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7769C21-FF48-4BAC-88E9-1290DC654EB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6655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FD93A-B085-92D6-1B16-D3ED6C52B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1E813F-FBBC-2BEA-410A-738D57C1BB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1D0858-A26B-7CB8-9604-93403EA274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20C9F-C075-7ECD-E53D-832EE3F715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774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BC864-7F14-0172-2866-7CE47C65F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0412EF-82FE-E82D-9EF5-8FC99D9C3F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CD531A-6734-A34A-FFD7-D860B18D6E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4435B6-A98F-A10C-CDAE-639FEA6B85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961EFD6-34B6-4621-AFFD-CC7DD286577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9014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9A81C-C35A-6014-CD78-217EE9CFA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4CD363-6223-6E5F-8195-4E347E3775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9D2058-04BE-8416-A2AC-2048642BA0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B8B7B-72ED-B04C-094C-7C755471F4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317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F4266-6EB9-04D2-5831-31D80B309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F609DA-8E3D-151E-FB16-3AD65608DC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361299-FF25-4CE0-EB39-98039D8FE6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2B713-3F16-6340-4384-A7E2F93502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190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15016C-B5DC-608F-82AE-C74BFA3CE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98CF86-B727-0C70-4BF4-3049430955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33A766-53B8-378C-AAF8-302FB55D3F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10637-52B8-51BB-5F9E-3F952CB458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118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61BE3-CB1C-F8F5-76C8-4E37125C4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3C69BE-A0D9-D58E-6B1E-95BD7FD316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91F21F-573B-88D8-7659-B7A7A2CE71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0BA620-65DD-4822-7C1D-9B6E6092F5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8171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sz="4000" noProof="0" dirty="0">
                <a:solidFill>
                  <a:schemeClr val="bg1"/>
                </a:solidFill>
              </a:rPr>
              <a:t>Click to edit Master title style</a:t>
            </a:r>
            <a:endParaRPr lang="en-GB" sz="4000" noProof="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GB" noProof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DE330D17-32E5-404A-9262-6A998ABC0878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rtlCol="0"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53D7EE4-1EDB-42FD-B6B7-A82C9F31F0F4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b="1">
                <a:latin typeface="IBM Plex Mono" panose="020B0509050203000203" pitchFamily="49" charset="0"/>
              </a:defRPr>
            </a:lvl1pPr>
          </a:lstStyle>
          <a:p>
            <a:pPr rtl="0"/>
            <a:r>
              <a:rPr lang="en-US" sz="4000" noProof="0" dirty="0"/>
              <a:t>Click to edit Master title style</a:t>
            </a:r>
            <a:endParaRPr lang="en-GB" sz="4000" noProof="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b="1">
                <a:latin typeface="IBM Plex Mono" panose="020B0509050203000203" pitchFamily="49" charset="0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A53D7EE4-1EDB-42FD-B6B7-A82C9F31F0F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 rtlCol="0"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A2AE2B76-F97F-4BE2-8670-72276A5F21A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pPr rtl="0"/>
            <a:fld id="{C3DB2ADC-AF19-4574-8C10-79B5B04FCA27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1E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99" y="908651"/>
            <a:ext cx="6868551" cy="3640345"/>
          </a:xfrm>
        </p:spPr>
        <p:txBody>
          <a:bodyPr rtlCol="0">
            <a:normAutofit/>
          </a:bodyPr>
          <a:lstStyle/>
          <a:p>
            <a:pPr rtl="0"/>
            <a:r>
              <a:rPr lang="en-GB" sz="2800" b="1" dirty="0">
                <a:solidFill>
                  <a:srgbClr val="FED308"/>
                </a:solidFill>
                <a:latin typeface="IBM Plex Mono" panose="020B0509050203000203" pitchFamily="49" charset="0"/>
              </a:rPr>
              <a:t>Session // 03</a:t>
            </a:r>
            <a:br>
              <a:rPr lang="en-GB" sz="2800" b="1" dirty="0">
                <a:latin typeface="IBM Plex Mono" panose="020B0509050203000203" pitchFamily="49" charset="0"/>
              </a:rPr>
            </a:br>
            <a:r>
              <a:rPr lang="en-GB" sz="2800" b="1" dirty="0">
                <a:latin typeface="IBM Plex Mono" panose="020B0509050203000203" pitchFamily="49" charset="0"/>
              </a:rPr>
              <a:t>TRAINING NEURAL NETWORKS</a:t>
            </a:r>
            <a:br>
              <a:rPr lang="en-GB" sz="2800" b="1" dirty="0">
                <a:latin typeface="IBM Plex Mono" panose="020B0509050203000203" pitchFamily="49" charset="0"/>
              </a:rPr>
            </a:br>
            <a:br>
              <a:rPr lang="en-GB" sz="2800" b="1" dirty="0">
                <a:latin typeface="IBM Plex Mono" panose="020B0509050203000203" pitchFamily="49" charset="0"/>
              </a:rPr>
            </a:br>
            <a:r>
              <a:rPr lang="en-GB" sz="2800" b="1" dirty="0">
                <a:solidFill>
                  <a:srgbClr val="FED308"/>
                </a:solidFill>
                <a:latin typeface="IBM Plex Mono" panose="020B0509050203000203" pitchFamily="49" charset="0"/>
              </a:rPr>
              <a:t>FACULTY OF </a:t>
            </a:r>
            <a:br>
              <a:rPr lang="en-GB" sz="2800" b="1" dirty="0">
                <a:latin typeface="IBM Plex Mono" panose="020B0509050203000203" pitchFamily="49" charset="0"/>
              </a:rPr>
            </a:br>
            <a:r>
              <a:rPr lang="en-GB" sz="2800" b="1" dirty="0">
                <a:latin typeface="IBM Plex Mono" panose="020B0509050203000203" pitchFamily="49" charset="0"/>
              </a:rPr>
              <a:t>SCIENCE AND ENGINEERING</a:t>
            </a:r>
            <a:br>
              <a:rPr lang="en-GB" sz="2800" b="1" dirty="0">
                <a:latin typeface="IBM Plex Mono" panose="020B0509050203000203" pitchFamily="49" charset="0"/>
              </a:rPr>
            </a:br>
            <a:r>
              <a:rPr lang="en-GB" sz="2800" b="1" dirty="0">
                <a:solidFill>
                  <a:srgbClr val="FED308"/>
                </a:solidFill>
                <a:latin typeface="IBM Plex Mono" panose="020B0509050203000203" pitchFamily="49" charset="0"/>
              </a:rPr>
              <a:t>+++</a:t>
            </a:r>
            <a:endParaRPr lang="en-GB" b="1" dirty="0">
              <a:solidFill>
                <a:srgbClr val="FED308"/>
              </a:solidFill>
              <a:latin typeface="IBM Plex Mono" panose="020B0509050203000203" pitchFamily="49" charset="0"/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5692" y="5563352"/>
            <a:ext cx="4646823" cy="570748"/>
          </a:xfrm>
        </p:spPr>
        <p:txBody>
          <a:bodyPr rtlCol="0">
            <a:normAutofit fontScale="92500"/>
          </a:bodyPr>
          <a:lstStyle/>
          <a:p>
            <a:pPr rtl="0"/>
            <a:r>
              <a:rPr lang="en-GB" dirty="0">
                <a:latin typeface="IBM Plex Sans" panose="020B0503050203000203" pitchFamily="34" charset="0"/>
              </a:rPr>
              <a:t>Diego Corona Lopez – AI Technical Specialist</a:t>
            </a:r>
          </a:p>
        </p:txBody>
      </p:sp>
      <p:pic>
        <p:nvPicPr>
          <p:cNvPr id="5" name="Picture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95E54092-0362-E129-0856-22D2F56387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6096000" y="3399748"/>
            <a:ext cx="6096000" cy="3458252"/>
          </a:xfrm>
          <a:prstGeom prst="rect">
            <a:avLst/>
          </a:prstGeom>
        </p:spPr>
      </p:pic>
      <p:pic>
        <p:nvPicPr>
          <p:cNvPr id="3" name="Picture 2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6D12571E-BABD-853E-A9F5-FB4823A83D3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382" t="7413" r="80328" b="68963"/>
          <a:stretch/>
        </p:blipFill>
        <p:spPr>
          <a:xfrm>
            <a:off x="9520005" y="630836"/>
            <a:ext cx="1986196" cy="81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94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77664-CA18-0A55-2080-B9C984A89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B87146F3-6998-9C4D-0669-6E541FCE8486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463B4719-7482-5AB9-EDFB-2B1C619412DF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10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3681535-EAE6-ED12-0133-905B3075D4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" y="2151606"/>
            <a:ext cx="5140784" cy="3513024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cy-GB" sz="1400" dirty="0">
                <a:effectLst/>
                <a:latin typeface="IBM Plex Sans" panose="020B0503050203000203" pitchFamily="34" charset="0"/>
              </a:rPr>
              <a:t>Geometric: Flips, rotations, scaling, cropping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y-GB" sz="1400" dirty="0">
                <a:effectLst/>
                <a:latin typeface="IBM Plex Sans" panose="020B0503050203000203" pitchFamily="34" charset="0"/>
              </a:rPr>
              <a:t>Color: Brightness, contrast, saturation adjustments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y-GB" sz="1400" dirty="0">
                <a:effectLst/>
                <a:latin typeface="IBM Plex Sans" panose="020B0503050203000203" pitchFamily="34" charset="0"/>
              </a:rPr>
              <a:t>Noise: Adding random noise for robustness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y-GB" sz="1400" dirty="0">
                <a:effectLst/>
                <a:latin typeface="IBM Plex Sans" panose="020B0503050203000203" pitchFamily="34" charset="0"/>
              </a:rPr>
              <a:t>Occlusion: Random erasing to simulate partial obscuring</a:t>
            </a:r>
          </a:p>
          <a:p>
            <a:pPr>
              <a:buFont typeface="Arial" panose="020B0604020202020204" pitchFamily="34" charset="0"/>
              <a:buChar char="•"/>
            </a:pPr>
            <a:endParaRPr lang="cy-GB" sz="1400" dirty="0">
              <a:effectLst/>
              <a:latin typeface="IBM Plex Sans" panose="020B0503050203000203" pitchFamily="34" charset="0"/>
            </a:endParaRPr>
          </a:p>
          <a:p>
            <a:pPr marL="0" indent="0">
              <a:buNone/>
            </a:pPr>
            <a:r>
              <a:rPr lang="fr-FR" sz="1400" b="1" i="0" dirty="0" err="1">
                <a:effectLst/>
                <a:latin typeface="IBM Plex Sans" panose="020B0503050203000203" pitchFamily="34" charset="0"/>
              </a:rPr>
              <a:t>Combining</a:t>
            </a:r>
            <a:r>
              <a:rPr lang="fr-FR" sz="1400" b="1" i="0" dirty="0">
                <a:effectLst/>
                <a:latin typeface="IBM Plex Sans" panose="020B0503050203000203" pitchFamily="34" charset="0"/>
              </a:rPr>
              <a:t> multiple augmentations: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1400" b="0" i="0" dirty="0">
                <a:effectLst/>
                <a:latin typeface="IBM Plex Sans" panose="020B0503050203000203" pitchFamily="34" charset="0"/>
              </a:rPr>
              <a:t>Domain-</a:t>
            </a:r>
            <a:r>
              <a:rPr lang="fr-FR" sz="1400" b="0" i="0" dirty="0" err="1">
                <a:effectLst/>
                <a:latin typeface="IBM Plex Sans" panose="020B0503050203000203" pitchFamily="34" charset="0"/>
              </a:rPr>
              <a:t>specific</a:t>
            </a:r>
            <a:r>
              <a:rPr lang="fr-FR" sz="1400" b="0" i="0" dirty="0">
                <a:effectLst/>
                <a:latin typeface="IBM Plex Sans" panose="020B0503050203000203" pitchFamily="34" charset="0"/>
              </a:rPr>
              <a:t> augmentations (e.g., for </a:t>
            </a:r>
            <a:r>
              <a:rPr lang="fr-FR" sz="1400" b="0" i="0" dirty="0" err="1">
                <a:effectLst/>
                <a:latin typeface="IBM Plex Sans" panose="020B0503050203000203" pitchFamily="34" charset="0"/>
              </a:rPr>
              <a:t>medical</a:t>
            </a:r>
            <a:r>
              <a:rPr lang="fr-FR" sz="1400" b="0" i="0" dirty="0">
                <a:effectLst/>
                <a:latin typeface="IBM Plex Sans" panose="020B0503050203000203" pitchFamily="34" charset="0"/>
              </a:rPr>
              <a:t> images)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sz="1400" b="0" i="0" dirty="0">
                <a:effectLst/>
                <a:latin typeface="IBM Plex Sans" panose="020B0503050203000203" pitchFamily="34" charset="0"/>
              </a:rPr>
              <a:t>Online vs. offline augmentation</a:t>
            </a:r>
            <a:br>
              <a:rPr lang="cy-GB" sz="1400" b="0" i="0" dirty="0">
                <a:effectLst/>
                <a:latin typeface="IBM Plex Sans" panose="020B0503050203000203" pitchFamily="34" charset="0"/>
              </a:rPr>
            </a:br>
            <a:endParaRPr kumimoji="0" lang="en-GB" altLang="en-US" sz="1400" i="0" u="none" strike="noStrike" cap="none" normalizeH="0" baseline="0" dirty="0">
              <a:ln>
                <a:noFill/>
              </a:ln>
              <a:effectLst/>
              <a:latin typeface="IBM Plex Sans" panose="020B050305020300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5C4A3D7-AF04-8933-4DB5-4D01890B117C}"/>
              </a:ext>
            </a:extLst>
          </p:cNvPr>
          <p:cNvSpPr txBox="1">
            <a:spLocks/>
          </p:cNvSpPr>
          <p:nvPr/>
        </p:nvSpPr>
        <p:spPr>
          <a:xfrm>
            <a:off x="800100" y="759889"/>
            <a:ext cx="4361688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Augmentation techniques</a:t>
            </a:r>
          </a:p>
        </p:txBody>
      </p:sp>
      <p:pic>
        <p:nvPicPr>
          <p:cNvPr id="8" name="Picture 7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5CD686CA-DA37-DC08-DB34-97EBA7D28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862" y="1447800"/>
            <a:ext cx="7067227" cy="423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32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BDD5F-0B75-4FC4-37E3-6E76C6057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B8154FDA-A615-3F3B-C0A8-8FCA011BC381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28DDED63-168E-3C31-155B-A81A5EDB2077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11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A243F89-DAA0-A645-8DF2-68A86220E4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55709" y="1137212"/>
            <a:ext cx="5295900" cy="4583576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dirty="0">
                <a:latin typeface="IBM Plex Sans" panose="020B0503050203000203" pitchFamily="34" charset="0"/>
              </a:rPr>
              <a:t>For CNN projects, proper dataset organization is crucial. A well-structured dataset allows for:</a:t>
            </a:r>
          </a:p>
          <a:p>
            <a:pPr>
              <a:spcAft>
                <a:spcPts val="1200"/>
              </a:spcAft>
            </a:pPr>
            <a:r>
              <a:rPr lang="en-GB" dirty="0">
                <a:latin typeface="IBM Plex Sans" panose="020B0503050203000203" pitchFamily="34" charset="0"/>
              </a:rPr>
              <a:t>Data Splitting Strategies</a:t>
            </a:r>
          </a:p>
          <a:p>
            <a:pPr>
              <a:spcAft>
                <a:spcPts val="1200"/>
              </a:spcAft>
            </a:pPr>
            <a:r>
              <a:rPr lang="en-GB" dirty="0">
                <a:latin typeface="IBM Plex Sans" panose="020B0503050203000203" pitchFamily="34" charset="0"/>
              </a:rPr>
              <a:t>Train/Validation/Test Split</a:t>
            </a:r>
          </a:p>
          <a:p>
            <a:pPr>
              <a:spcAft>
                <a:spcPts val="1200"/>
              </a:spcAft>
            </a:pPr>
            <a:r>
              <a:rPr lang="en-GB" dirty="0">
                <a:latin typeface="IBM Plex Sans" panose="020B0503050203000203" pitchFamily="34" charset="0"/>
              </a:rPr>
              <a:t>Stratified Splitting: Ensures class distribution is maintained across splits</a:t>
            </a:r>
          </a:p>
          <a:p>
            <a:pPr>
              <a:spcAft>
                <a:spcPts val="1200"/>
              </a:spcAft>
            </a:pPr>
            <a:r>
              <a:rPr lang="en-GB" dirty="0">
                <a:latin typeface="IBM Plex Sans" panose="020B0503050203000203" pitchFamily="34" charset="0"/>
              </a:rPr>
              <a:t>Cross-Validation: For smaller datasets or when maximum data usage is needed</a:t>
            </a:r>
          </a:p>
          <a:p>
            <a:pPr>
              <a:spcAft>
                <a:spcPts val="1200"/>
              </a:spcAft>
            </a:pP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6BFB6C8-AC5C-941F-64D1-18ACEEE92402}"/>
              </a:ext>
            </a:extLst>
          </p:cNvPr>
          <p:cNvSpPr txBox="1">
            <a:spLocks/>
          </p:cNvSpPr>
          <p:nvPr/>
        </p:nvSpPr>
        <p:spPr>
          <a:xfrm>
            <a:off x="800100" y="759889"/>
            <a:ext cx="4361688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DATASET ORGANISATION</a:t>
            </a:r>
          </a:p>
        </p:txBody>
      </p:sp>
      <p:pic>
        <p:nvPicPr>
          <p:cNvPr id="10" name="Picture 9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F64825E6-0972-BE26-4BB4-101AF821B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95" y="1753460"/>
            <a:ext cx="6266330" cy="412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776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B505EC-3DE9-086C-7CF5-B10A7695B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76C71FC8-99B0-D9C0-23B0-12BD3DFE6BAD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39789068-8DCB-0E5C-D5B5-4B4A64D7B4C3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12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5FDC6F3-3DA6-6387-8B6D-62E58729A8E2}"/>
              </a:ext>
            </a:extLst>
          </p:cNvPr>
          <p:cNvSpPr txBox="1">
            <a:spLocks/>
          </p:cNvSpPr>
          <p:nvPr/>
        </p:nvSpPr>
        <p:spPr>
          <a:xfrm>
            <a:off x="800100" y="759889"/>
            <a:ext cx="4748178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>
                <a:latin typeface="IBM Plex Mono" panose="020B0509050203000203" pitchFamily="49" charset="0"/>
              </a:rPr>
              <a:t>ImageFolder</a:t>
            </a:r>
            <a:r>
              <a:rPr lang="en-US" sz="2800" dirty="0">
                <a:latin typeface="IBM Plex Mono" panose="020B0509050203000203" pitchFamily="49" charset="0"/>
              </a:rPr>
              <a:t>: Smart Dataset Management</a:t>
            </a:r>
          </a:p>
          <a:p>
            <a:endParaRPr lang="en-US" sz="2800" dirty="0">
              <a:latin typeface="IBM Plex Mono" panose="020B0509050203000203" pitchFamily="49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A817403-EB7C-4946-9DCC-38959A81B47D}"/>
              </a:ext>
            </a:extLst>
          </p:cNvPr>
          <p:cNvSpPr txBox="1">
            <a:spLocks/>
          </p:cNvSpPr>
          <p:nvPr/>
        </p:nvSpPr>
        <p:spPr>
          <a:xfrm>
            <a:off x="6714565" y="684276"/>
            <a:ext cx="4072606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IBM Plex Mono" panose="020B0509050203000203" pitchFamily="49" charset="0"/>
              </a:rPr>
              <a:t>Efficient Batch Processing</a:t>
            </a:r>
          </a:p>
        </p:txBody>
      </p:sp>
      <p:pic>
        <p:nvPicPr>
          <p:cNvPr id="9" name="Picture 8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89AB1430-E81B-40D0-71B2-EBDFE1B5F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916" y="1867265"/>
            <a:ext cx="6612995" cy="3895008"/>
          </a:xfrm>
          <a:prstGeom prst="rect">
            <a:avLst/>
          </a:prstGeom>
        </p:spPr>
      </p:pic>
      <p:pic>
        <p:nvPicPr>
          <p:cNvPr id="11" name="Picture 10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6AA84710-29B7-49D1-59F6-EE4F176830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9" y="1930672"/>
            <a:ext cx="6198698" cy="378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60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82CBC-13AC-8385-96CE-F0A7E3CEB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2" name="Picture 8" descr="a close up of a stone wall with cracks in it">
            <a:extLst>
              <a:ext uri="{FF2B5EF4-FFF2-40B4-BE49-F238E27FC236}">
                <a16:creationId xmlns:a16="http://schemas.microsoft.com/office/drawing/2014/main" id="{6C7BA53F-75D0-939A-F135-8D7C29C13EC2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65" r="3223"/>
          <a:stretch/>
        </p:blipFill>
        <p:spPr bwMode="auto">
          <a:xfrm>
            <a:off x="7516905" y="0"/>
            <a:ext cx="5676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0E3D53FF-A338-8B85-018C-EA92F3AC0E52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CFECA0ED-952F-8F39-AE21-64C4C7ECF3BB}"/>
              </a:ext>
            </a:extLst>
          </p:cNvPr>
          <p:cNvSpPr txBox="1">
            <a:spLocks/>
          </p:cNvSpPr>
          <p:nvPr/>
        </p:nvSpPr>
        <p:spPr>
          <a:xfrm>
            <a:off x="1079126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solidFill>
                  <a:schemeClr val="bg1"/>
                </a:solidFill>
                <a:latin typeface="IBM Plex Mono" panose="020B0509050203000203" pitchFamily="49" charset="0"/>
              </a:rPr>
              <a:t>13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2411472-C511-C082-8A7B-EFDF2BF4D53F}"/>
              </a:ext>
            </a:extLst>
          </p:cNvPr>
          <p:cNvSpPr txBox="1">
            <a:spLocks/>
          </p:cNvSpPr>
          <p:nvPr/>
        </p:nvSpPr>
        <p:spPr>
          <a:xfrm>
            <a:off x="732861" y="800233"/>
            <a:ext cx="6649571" cy="927717"/>
          </a:xfrm>
          <a:prstGeom prst="rect">
            <a:avLst/>
          </a:prstGeom>
        </p:spPr>
        <p:txBody>
          <a:bodyPr rtlCol="0" anchor="t">
            <a:normAutofit fontScale="70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latin typeface="IBM Plex Mono" panose="020B0509050203000203" pitchFamily="49" charset="0"/>
              </a:rPr>
              <a:t>The Historical Crack Dataset: Preserving Our Heritage</a:t>
            </a:r>
            <a:endParaRPr lang="en-US" dirty="0">
              <a:latin typeface="IBM Plex Mono" panose="020B0509050203000203" pitchFamily="49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A84F8A6-21B5-30CF-CAA5-55783FD3AC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" y="1523413"/>
            <a:ext cx="4981499" cy="409575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GB" sz="1200" b="1" i="0" dirty="0">
                <a:effectLst/>
                <a:latin typeface="IBM Plex Sans" panose="020B0503050203000203" pitchFamily="34" charset="0"/>
              </a:rPr>
              <a:t>Dataset Overview</a:t>
            </a:r>
          </a:p>
          <a:p>
            <a:r>
              <a:rPr lang="en-GB" sz="1200" b="0" i="0" dirty="0">
                <a:effectLst/>
                <a:latin typeface="IBM Plex Sans" panose="020B0503050203000203" pitchFamily="34" charset="0"/>
              </a:rPr>
              <a:t>757 crack images / 3,139 non-crack images</a:t>
            </a:r>
          </a:p>
          <a:p>
            <a:r>
              <a:rPr lang="en-GB" sz="1200" b="0" i="0" dirty="0">
                <a:effectLst/>
                <a:latin typeface="IBM Plex Sans" panose="020B0503050203000203" pitchFamily="34" charset="0"/>
              </a:rPr>
              <a:t>First dataset specifically for historical building monitoring</a:t>
            </a:r>
          </a:p>
          <a:p>
            <a:r>
              <a:rPr lang="en-GB" sz="1200" b="0" i="0" dirty="0">
                <a:effectLst/>
                <a:latin typeface="IBM Plex Sans" panose="020B0503050203000203" pitchFamily="34" charset="0"/>
              </a:rPr>
              <a:t>Captures unique patterns in traditional materials</a:t>
            </a:r>
          </a:p>
          <a:p>
            <a:pPr marL="0" indent="0" algn="l">
              <a:buNone/>
            </a:pPr>
            <a:r>
              <a:rPr lang="en-GB" sz="1200" b="1" i="0" dirty="0">
                <a:effectLst/>
                <a:latin typeface="IBM Plex Sans" panose="020B0503050203000203" pitchFamily="34" charset="0"/>
              </a:rPr>
              <a:t>Why It Matters</a:t>
            </a:r>
          </a:p>
          <a:p>
            <a:r>
              <a:rPr lang="en-GB" sz="1200" b="0" i="0" dirty="0">
                <a:effectLst/>
                <a:latin typeface="IBM Plex Sans" panose="020B0503050203000203" pitchFamily="34" charset="0"/>
              </a:rPr>
              <a:t>Manual inspection is time-consuming, costly, and error-prone</a:t>
            </a:r>
          </a:p>
          <a:p>
            <a:r>
              <a:rPr lang="en-GB" sz="1200" b="0" i="0" dirty="0">
                <a:effectLst/>
                <a:latin typeface="IBM Plex Sans" panose="020B0503050203000203" pitchFamily="34" charset="0"/>
              </a:rPr>
              <a:t>Historical buildings require specialized monitoring approaches</a:t>
            </a:r>
          </a:p>
          <a:p>
            <a:r>
              <a:rPr lang="en-GB" sz="1200" b="0" i="0" dirty="0">
                <a:effectLst/>
                <a:latin typeface="IBM Plex Sans" panose="020B0503050203000203" pitchFamily="34" charset="0"/>
              </a:rPr>
              <a:t>Early crack detection can prevent catastrophic structural failure</a:t>
            </a:r>
          </a:p>
          <a:p>
            <a:r>
              <a:rPr lang="en-GB" sz="1200" b="0" i="0" dirty="0">
                <a:effectLst/>
                <a:latin typeface="IBM Plex Sans" panose="020B0503050203000203" pitchFamily="34" charset="0"/>
              </a:rPr>
              <a:t>AI solutions can scale inspection across multiple heritage sites</a:t>
            </a:r>
          </a:p>
          <a:p>
            <a:pPr marL="0" indent="0" algn="l">
              <a:buNone/>
            </a:pPr>
            <a:r>
              <a:rPr lang="en-GB" sz="1200" b="1" i="0" dirty="0">
                <a:effectLst/>
                <a:latin typeface="IBM Plex Sans" panose="020B0503050203000203" pitchFamily="34" charset="0"/>
              </a:rPr>
              <a:t>Technical Applications</a:t>
            </a:r>
          </a:p>
          <a:p>
            <a:r>
              <a:rPr lang="en-GB" sz="1200" b="0" i="0" dirty="0">
                <a:effectLst/>
                <a:latin typeface="IBM Plex Sans" panose="020B0503050203000203" pitchFamily="34" charset="0"/>
              </a:rPr>
              <a:t>Automated drone surveys for continuous monitoring</a:t>
            </a:r>
          </a:p>
          <a:p>
            <a:r>
              <a:rPr lang="en-GB" sz="1200" b="0" i="0" dirty="0">
                <a:effectLst/>
                <a:latin typeface="IBM Plex Sans" panose="020B0503050203000203" pitchFamily="34" charset="0"/>
              </a:rPr>
              <a:t>Mobile applications for conservation specialists</a:t>
            </a:r>
          </a:p>
          <a:p>
            <a:r>
              <a:rPr lang="en-GB" sz="1200" b="0" i="0" dirty="0">
                <a:effectLst/>
                <a:latin typeface="IBM Plex Sans" panose="020B0503050203000203" pitchFamily="34" charset="0"/>
              </a:rPr>
              <a:t>Detection of early-stage deterioration before visible to human eye</a:t>
            </a:r>
          </a:p>
        </p:txBody>
      </p:sp>
    </p:spTree>
    <p:extLst>
      <p:ext uri="{BB962C8B-B14F-4D97-AF65-F5344CB8AC3E}">
        <p14:creationId xmlns:p14="http://schemas.microsoft.com/office/powerpoint/2010/main" val="3401955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AA441-416C-2BAC-7CB3-C56059070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2E51D343-822B-3266-3491-ACE22F1B87CA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AC4979D4-D92B-0211-0512-E96B2A23FCC8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14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972C1CC-3F60-4CE7-E8AA-05B6123742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" y="1657533"/>
            <a:ext cx="4981499" cy="2356414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GB" sz="1400" b="1" i="0" dirty="0">
                <a:effectLst/>
                <a:latin typeface="Segoe WPC"/>
              </a:rPr>
              <a:t>CNN Components: </a:t>
            </a:r>
          </a:p>
          <a:p>
            <a:r>
              <a:rPr lang="en-GB" sz="1400" b="0" i="0" dirty="0">
                <a:effectLst/>
                <a:latin typeface="Segoe WPC"/>
              </a:rPr>
              <a:t>Conv2D</a:t>
            </a:r>
          </a:p>
          <a:p>
            <a:r>
              <a:rPr lang="en-GB" sz="1400" b="0" i="0" dirty="0" err="1">
                <a:effectLst/>
                <a:latin typeface="Segoe WPC"/>
              </a:rPr>
              <a:t>ReLU</a:t>
            </a:r>
            <a:endParaRPr lang="en-GB" sz="1400" b="0" i="0" dirty="0">
              <a:effectLst/>
              <a:latin typeface="Segoe WPC"/>
            </a:endParaRPr>
          </a:p>
          <a:p>
            <a:r>
              <a:rPr lang="en-GB" sz="1400" dirty="0">
                <a:latin typeface="Segoe WPC"/>
              </a:rPr>
              <a:t>F</a:t>
            </a:r>
            <a:r>
              <a:rPr lang="en-GB" sz="1400" b="0" i="0" dirty="0">
                <a:effectLst/>
                <a:latin typeface="Segoe WPC"/>
              </a:rPr>
              <a:t>ully connected layers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dirty="0">
                <a:effectLst/>
                <a:latin typeface="Segoe WPC"/>
              </a:rPr>
              <a:t>Information flow through the network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dirty="0">
                <a:effectLst/>
                <a:latin typeface="Segoe WPC"/>
              </a:rPr>
              <a:t>Parameter sharing and local connectivity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1600" b="0" i="0" dirty="0">
              <a:effectLst/>
              <a:latin typeface="IBM Plex Sans" panose="020B050305020300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35CADC-C9C6-E9DD-5F3F-F39A4F1E2A4F}"/>
              </a:ext>
            </a:extLst>
          </p:cNvPr>
          <p:cNvSpPr txBox="1">
            <a:spLocks/>
          </p:cNvSpPr>
          <p:nvPr/>
        </p:nvSpPr>
        <p:spPr>
          <a:xfrm>
            <a:off x="800100" y="759889"/>
            <a:ext cx="4361688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SIMPLE CNN</a:t>
            </a:r>
          </a:p>
        </p:txBody>
      </p:sp>
      <p:pic>
        <p:nvPicPr>
          <p:cNvPr id="3" name="Picture 2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42574BE9-88AC-DDE6-48CA-AC6196FBB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057" y="1216958"/>
            <a:ext cx="7166921" cy="415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546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9BB5DF-8B1D-C730-DD64-E299812C30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D9F6F4BA-024A-AEB5-9839-5556F7D0865B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20C7BE79-65E1-5F18-FA95-7AC15AD43118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15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ECA6E93-7A1D-ED2D-E435-31C3A05A67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736" y="2114733"/>
            <a:ext cx="4981499" cy="409575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GB" sz="1600" b="1" i="0" dirty="0">
                <a:effectLst/>
                <a:latin typeface="IBM Plex Sans" panose="020B0503050203000203" pitchFamily="34" charset="0"/>
              </a:rPr>
              <a:t>Underfitting: </a:t>
            </a:r>
            <a:r>
              <a:rPr lang="en-GB" sz="1600" i="0" dirty="0">
                <a:effectLst/>
                <a:latin typeface="IBM Plex Sans" panose="020B0503050203000203" pitchFamily="34" charset="0"/>
              </a:rPr>
              <a:t>Model too simple, high bias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600" b="1" i="0" dirty="0">
                <a:effectLst/>
                <a:latin typeface="IBM Plex Sans" panose="020B0503050203000203" pitchFamily="34" charset="0"/>
              </a:rPr>
              <a:t>Overfitting: </a:t>
            </a:r>
            <a:r>
              <a:rPr lang="en-GB" sz="1600" i="0" dirty="0">
                <a:effectLst/>
                <a:latin typeface="IBM Plex Sans" panose="020B0503050203000203" pitchFamily="34" charset="0"/>
              </a:rPr>
              <a:t>Model too complex, high variance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600" b="1" i="0" dirty="0">
                <a:effectLst/>
                <a:latin typeface="IBM Plex Sans" panose="020B0503050203000203" pitchFamily="34" charset="0"/>
              </a:rPr>
              <a:t>Finding the right balance</a:t>
            </a:r>
            <a:endParaRPr lang="en-GB" sz="1600" b="0" i="0" dirty="0">
              <a:effectLst/>
              <a:latin typeface="IBM Plex Sans" panose="020B050305020300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CCE581-4FEA-5572-4436-4177154C9A14}"/>
              </a:ext>
            </a:extLst>
          </p:cNvPr>
          <p:cNvSpPr txBox="1">
            <a:spLocks/>
          </p:cNvSpPr>
          <p:nvPr/>
        </p:nvSpPr>
        <p:spPr>
          <a:xfrm>
            <a:off x="800100" y="759889"/>
            <a:ext cx="6804212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OVERFITTING AND UNDERFITTING</a:t>
            </a:r>
          </a:p>
        </p:txBody>
      </p:sp>
      <p:pic>
        <p:nvPicPr>
          <p:cNvPr id="3" name="Picture 2" descr="A graph of a function&#10;&#10;AI-generated content may be incorrect.">
            <a:extLst>
              <a:ext uri="{FF2B5EF4-FFF2-40B4-BE49-F238E27FC236}">
                <a16:creationId xmlns:a16="http://schemas.microsoft.com/office/drawing/2014/main" id="{07980725-D0C7-1FA7-A3B3-ACB6B3774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639" y="1996365"/>
            <a:ext cx="6283770" cy="39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875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8449CB-85F0-11A0-4332-F65F74E44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259FE403-1D20-ED84-1835-3CC14648A329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A07AF656-F668-8214-9D8D-DBF8785FB263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16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ADE90D6-057D-488E-B903-A05442D332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736" y="2114733"/>
            <a:ext cx="4981499" cy="1475632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GB" sz="1600" b="1" i="0" dirty="0">
                <a:effectLst/>
                <a:latin typeface="IBM Plex Sans" panose="020B0503050203000203" pitchFamily="34" charset="0"/>
              </a:rPr>
              <a:t>Testing on unseen data</a:t>
            </a:r>
          </a:p>
          <a:p>
            <a:pPr marL="0" indent="0" algn="l">
              <a:buNone/>
            </a:pPr>
            <a:r>
              <a:rPr lang="en-GB" sz="1600" i="0" dirty="0">
                <a:effectLst/>
                <a:latin typeface="IBM Plex Sans" panose="020B0503050203000203" pitchFamily="34" charset="0"/>
              </a:rPr>
              <a:t>Metrics for regression:</a:t>
            </a:r>
          </a:p>
          <a:p>
            <a:pPr lvl="1"/>
            <a:r>
              <a:rPr lang="en-GB" sz="1400" b="1" i="0" dirty="0">
                <a:effectLst/>
                <a:latin typeface="IBM Plex Sans" panose="020B0503050203000203" pitchFamily="34" charset="0"/>
              </a:rPr>
              <a:t>Mean Squared Error</a:t>
            </a:r>
          </a:p>
          <a:p>
            <a:pPr lvl="1"/>
            <a:r>
              <a:rPr lang="en-GB" sz="1400" b="1" i="0" dirty="0">
                <a:effectLst/>
                <a:latin typeface="IBM Plex Sans" panose="020B0503050203000203" pitchFamily="34" charset="0"/>
              </a:rPr>
              <a:t>R-squared score</a:t>
            </a:r>
            <a:endParaRPr lang="en-GB" sz="1400" b="0" i="0" dirty="0">
              <a:effectLst/>
              <a:latin typeface="IBM Plex Sans" panose="020B050305020300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954CEB-A1C1-886B-44E0-41EB8C511581}"/>
              </a:ext>
            </a:extLst>
          </p:cNvPr>
          <p:cNvSpPr txBox="1">
            <a:spLocks/>
          </p:cNvSpPr>
          <p:nvPr/>
        </p:nvSpPr>
        <p:spPr>
          <a:xfrm>
            <a:off x="800100" y="759889"/>
            <a:ext cx="4361688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MODEL EVALUATION</a:t>
            </a:r>
          </a:p>
        </p:txBody>
      </p:sp>
      <p:pic>
        <p:nvPicPr>
          <p:cNvPr id="8" name="Picture 7" descr="A computer screen with text&#10;&#10;AI-generated content may be incorrect.">
            <a:extLst>
              <a:ext uri="{FF2B5EF4-FFF2-40B4-BE49-F238E27FC236}">
                <a16:creationId xmlns:a16="http://schemas.microsoft.com/office/drawing/2014/main" id="{F926BB6E-2C1E-84C3-6981-1E01E9E458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093401"/>
            <a:ext cx="9970994" cy="35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676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DE1D83-8CB4-745B-78E1-D58C6C944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1D109FE2-1E46-6039-6444-1C82885ACC28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A0B57102-9DB9-47F4-B903-C3F58130A16A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17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E2DE00F-FA4B-9BB2-6469-7FB2CCEC87EF}"/>
              </a:ext>
            </a:extLst>
          </p:cNvPr>
          <p:cNvSpPr txBox="1">
            <a:spLocks/>
          </p:cNvSpPr>
          <p:nvPr/>
        </p:nvSpPr>
        <p:spPr>
          <a:xfrm>
            <a:off x="800100" y="759889"/>
            <a:ext cx="6918512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MODEL EVALUATION</a:t>
            </a:r>
          </a:p>
        </p:txBody>
      </p:sp>
      <p:pic>
        <p:nvPicPr>
          <p:cNvPr id="2" name="Picture 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0107E671-19C8-F603-A078-E61298E84A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359" y="1749966"/>
            <a:ext cx="8542871" cy="410057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36623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1E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0E66B-357D-4937-B92F-BDC71B7BD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4296094"/>
            <a:ext cx="10782299" cy="1100621"/>
          </a:xfrm>
        </p:spPr>
        <p:txBody>
          <a:bodyPr rtlCol="0"/>
          <a:lstStyle/>
          <a:p>
            <a:pPr rtl="0"/>
            <a:r>
              <a:rPr lang="en-GB" dirty="0">
                <a:latin typeface="IBM Plex Mono" panose="020B0509050203000203" pitchFamily="49" charset="0"/>
              </a:rPr>
              <a:t>Improving the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33B907-C059-432D-9E6C-B6A08FA776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388" y="5003893"/>
            <a:ext cx="5245101" cy="1566804"/>
          </a:xfrm>
        </p:spPr>
        <p:txBody>
          <a:bodyPr rtlCol="0"/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Hyperparameter tuning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Deeper/wider networks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ABC5F33-2185-74D7-B43A-AC115575C235}"/>
              </a:ext>
            </a:extLst>
          </p:cNvPr>
          <p:cNvSpPr txBox="1">
            <a:spLocks/>
          </p:cNvSpPr>
          <p:nvPr/>
        </p:nvSpPr>
        <p:spPr>
          <a:xfrm>
            <a:off x="5688105" y="4987364"/>
            <a:ext cx="5245100" cy="1566804"/>
          </a:xfrm>
          <a:prstGeom prst="rect">
            <a:avLst/>
          </a:prstGeom>
        </p:spPr>
        <p:txBody>
          <a:bodyPr rtlCol="0" anchor="t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Regularisation techniques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Advanced architectures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A627D829-2B7F-E0EA-FE16-6FFC1BD39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dirty="0"/>
              <a:t>SE03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25B8710B-1B75-B1BF-3206-00F29BD93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18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3765BDE-720D-6712-B0ED-ACB8B1F879D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86" b="56570"/>
          <a:stretch/>
        </p:blipFill>
        <p:spPr>
          <a:xfrm>
            <a:off x="800100" y="349624"/>
            <a:ext cx="7124700" cy="3694634"/>
          </a:xfrm>
        </p:spPr>
      </p:pic>
    </p:spTree>
    <p:extLst>
      <p:ext uri="{BB962C8B-B14F-4D97-AF65-F5344CB8AC3E}">
        <p14:creationId xmlns:p14="http://schemas.microsoft.com/office/powerpoint/2010/main" val="23942210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DC8A3-188A-69C3-A36B-0807DC051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A600E-8D7F-FF25-EE0B-53A6402D99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4296094"/>
            <a:ext cx="10782299" cy="1100621"/>
          </a:xfrm>
        </p:spPr>
        <p:txBody>
          <a:bodyPr rtlCol="0"/>
          <a:lstStyle/>
          <a:p>
            <a:pPr rtl="0"/>
            <a:r>
              <a:rPr lang="en-GB" dirty="0">
                <a:latin typeface="IBM Plex Mono" panose="020B0509050203000203" pitchFamily="49" charset="0"/>
              </a:rPr>
              <a:t>Improving the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6DCCE7-8478-4673-B346-72FD5E6260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388" y="5003893"/>
            <a:ext cx="5245101" cy="1566804"/>
          </a:xfrm>
        </p:spPr>
        <p:txBody>
          <a:bodyPr rtlCol="0"/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Hyperparameter tuning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Deeper/wider networks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7F1AD5A-5B97-0371-1F4D-78D51AF728C6}"/>
              </a:ext>
            </a:extLst>
          </p:cNvPr>
          <p:cNvSpPr txBox="1">
            <a:spLocks/>
          </p:cNvSpPr>
          <p:nvPr/>
        </p:nvSpPr>
        <p:spPr>
          <a:xfrm>
            <a:off x="5688105" y="4987364"/>
            <a:ext cx="5245100" cy="1566804"/>
          </a:xfrm>
          <a:prstGeom prst="rect">
            <a:avLst/>
          </a:prstGeom>
        </p:spPr>
        <p:txBody>
          <a:bodyPr rtlCol="0" anchor="t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Regularisation techniques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Advanced architectures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24F32993-AC35-A45E-7335-51A698FB7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dirty="0"/>
              <a:t>SE03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FA0E7C58-D2F5-2419-00FF-4E979BDE5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18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080912C-6203-444C-424B-87BCC883E0D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86" b="56570"/>
          <a:stretch/>
        </p:blipFill>
        <p:spPr>
          <a:xfrm>
            <a:off x="800100" y="349624"/>
            <a:ext cx="7124700" cy="3694634"/>
          </a:xfrm>
        </p:spPr>
      </p:pic>
    </p:spTree>
    <p:extLst>
      <p:ext uri="{BB962C8B-B14F-4D97-AF65-F5344CB8AC3E}">
        <p14:creationId xmlns:p14="http://schemas.microsoft.com/office/powerpoint/2010/main" val="2683937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rtlCol="0"/>
          <a:lstStyle/>
          <a:p>
            <a:pPr rtl="0"/>
            <a:r>
              <a:rPr lang="en-GB" b="0" dirty="0"/>
              <a:t>Agenda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36CB73-B78B-49B6-935C-9C0ABBB4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1539684"/>
            <a:ext cx="6005933" cy="4594416"/>
          </a:xfrm>
        </p:spPr>
        <p:txBody>
          <a:bodyPr rtlCol="0">
            <a:noAutofit/>
          </a:bodyPr>
          <a:lstStyle/>
          <a:p>
            <a:pPr algn="l"/>
            <a:r>
              <a:rPr lang="en-GB" sz="1000" b="1" i="0" dirty="0">
                <a:effectLst/>
                <a:latin typeface="IBM Plex Sans" panose="020B0503050203000203" pitchFamily="34" charset="0"/>
              </a:rPr>
              <a:t> Introduction to Convolutional Neural Networks (CNNs)</a:t>
            </a:r>
          </a:p>
          <a:p>
            <a:pPr lvl="1"/>
            <a:r>
              <a:rPr lang="en-GB" sz="1000" b="0" i="0" dirty="0">
                <a:effectLst/>
                <a:latin typeface="IBM Plex Sans" panose="020B0503050203000203" pitchFamily="34" charset="0"/>
              </a:rPr>
              <a:t>Understanding what makes CNNs unique for image processing</a:t>
            </a:r>
          </a:p>
          <a:p>
            <a:pPr algn="l">
              <a:spcBef>
                <a:spcPts val="1200"/>
              </a:spcBef>
              <a:spcAft>
                <a:spcPts val="600"/>
              </a:spcAft>
            </a:pPr>
            <a:r>
              <a:rPr lang="en-GB" sz="1000" b="1" i="0" dirty="0">
                <a:effectLst/>
                <a:latin typeface="IBM Plex Sans" panose="020B0503050203000203" pitchFamily="34" charset="0"/>
              </a:rPr>
              <a:t>The Convolution Operation</a:t>
            </a:r>
          </a:p>
          <a:p>
            <a:pPr lvl="1"/>
            <a:r>
              <a:rPr lang="en-GB" sz="1000" b="0" i="0" dirty="0">
                <a:effectLst/>
                <a:latin typeface="IBM Plex Sans" panose="020B0503050203000203" pitchFamily="34" charset="0"/>
              </a:rPr>
              <a:t>Mathematical foundations of convolution</a:t>
            </a:r>
          </a:p>
          <a:p>
            <a:pPr lvl="1"/>
            <a:r>
              <a:rPr lang="en-GB" sz="1000" b="0" i="0" dirty="0">
                <a:effectLst/>
                <a:latin typeface="IBM Plex Sans" panose="020B0503050203000203" pitchFamily="34" charset="0"/>
              </a:rPr>
              <a:t>Key parameters: kernel size, stride, padding, dilation</a:t>
            </a:r>
          </a:p>
          <a:p>
            <a:pPr algn="l">
              <a:spcBef>
                <a:spcPts val="1200"/>
              </a:spcBef>
              <a:spcAft>
                <a:spcPts val="600"/>
              </a:spcAft>
              <a:buNone/>
            </a:pPr>
            <a:r>
              <a:rPr lang="en-GB" sz="1000" b="1" i="0" dirty="0">
                <a:effectLst/>
                <a:latin typeface="IBM Plex Sans" panose="020B0503050203000203" pitchFamily="34" charset="0"/>
              </a:rPr>
              <a:t>Filters in CNNs</a:t>
            </a:r>
          </a:p>
          <a:p>
            <a:pPr lvl="1"/>
            <a:r>
              <a:rPr lang="en-GB" sz="1000" b="0" i="0" dirty="0">
                <a:effectLst/>
                <a:latin typeface="IBM Plex Sans" panose="020B0503050203000203" pitchFamily="34" charset="0"/>
              </a:rPr>
              <a:t>Understanding what filters detect in images</a:t>
            </a:r>
          </a:p>
          <a:p>
            <a:pPr lvl="1"/>
            <a:r>
              <a:rPr lang="en-GB" sz="1000" b="0" i="0" dirty="0">
                <a:effectLst/>
                <a:latin typeface="IBM Plex Sans" panose="020B0503050203000203" pitchFamily="34" charset="0"/>
              </a:rPr>
              <a:t>Different types of filters for edge detection, sharpening, etc.</a:t>
            </a:r>
          </a:p>
          <a:p>
            <a:pPr algn="l">
              <a:spcBef>
                <a:spcPts val="1200"/>
              </a:spcBef>
              <a:spcAft>
                <a:spcPts val="600"/>
              </a:spcAft>
              <a:buNone/>
            </a:pPr>
            <a:r>
              <a:rPr lang="en-GB" sz="1000" b="1" i="0" dirty="0">
                <a:effectLst/>
                <a:latin typeface="IBM Plex Sans" panose="020B0503050203000203" pitchFamily="34" charset="0"/>
              </a:rPr>
              <a:t>Image Data Preparation</a:t>
            </a:r>
          </a:p>
          <a:p>
            <a:pPr algn="l">
              <a:spcBef>
                <a:spcPts val="1200"/>
              </a:spcBef>
              <a:spcAft>
                <a:spcPts val="600"/>
              </a:spcAft>
              <a:buNone/>
            </a:pPr>
            <a:r>
              <a:rPr lang="en-GB" sz="1000" b="1" i="0" dirty="0">
                <a:effectLst/>
                <a:latin typeface="IBM Plex Sans" panose="020B0503050203000203" pitchFamily="34" charset="0"/>
              </a:rPr>
              <a:t>Data Loading for Deep Learning</a:t>
            </a:r>
          </a:p>
          <a:p>
            <a:pPr algn="l">
              <a:spcBef>
                <a:spcPts val="1200"/>
              </a:spcBef>
              <a:spcAft>
                <a:spcPts val="600"/>
              </a:spcAft>
              <a:buNone/>
            </a:pPr>
            <a:r>
              <a:rPr lang="en-GB" sz="1000" b="1" i="0" dirty="0">
                <a:effectLst/>
                <a:latin typeface="IBM Plex Sans" panose="020B0503050203000203" pitchFamily="34" charset="0"/>
              </a:rPr>
              <a:t>Simple CNN Implementation</a:t>
            </a:r>
          </a:p>
          <a:p>
            <a:pPr algn="l">
              <a:spcBef>
                <a:spcPts val="1200"/>
              </a:spcBef>
              <a:spcAft>
                <a:spcPts val="600"/>
              </a:spcAft>
              <a:buNone/>
            </a:pPr>
            <a:r>
              <a:rPr lang="en-GB" sz="1000" b="1" i="0" dirty="0">
                <a:effectLst/>
                <a:latin typeface="IBM Plex Sans" panose="020B0503050203000203" pitchFamily="34" charset="0"/>
              </a:rPr>
              <a:t>Advanced CNN Components</a:t>
            </a:r>
          </a:p>
          <a:p>
            <a:pPr algn="l">
              <a:spcBef>
                <a:spcPts val="1200"/>
              </a:spcBef>
              <a:spcAft>
                <a:spcPts val="600"/>
              </a:spcAft>
              <a:buNone/>
            </a:pPr>
            <a:r>
              <a:rPr lang="en-GB" sz="1000" b="1" i="0" dirty="0">
                <a:effectLst/>
                <a:latin typeface="IBM Plex Sans" panose="020B0503050203000203" pitchFamily="34" charset="0"/>
              </a:rPr>
              <a:t> Case Study: Crack Detection in Historical Buildings</a:t>
            </a:r>
          </a:p>
          <a:p>
            <a:pPr algn="l">
              <a:spcBef>
                <a:spcPts val="1200"/>
              </a:spcBef>
              <a:spcAft>
                <a:spcPts val="600"/>
              </a:spcAft>
              <a:buNone/>
            </a:pPr>
            <a:r>
              <a:rPr lang="en-GB" sz="1000" b="1" i="0" dirty="0">
                <a:effectLst/>
                <a:latin typeface="IBM Plex Sans" panose="020B0503050203000203" pitchFamily="34" charset="0"/>
              </a:rPr>
              <a:t> Popular CNN Architectures</a:t>
            </a:r>
          </a:p>
          <a:p>
            <a:pPr algn="l"/>
            <a:endParaRPr lang="en-GB" sz="1000" b="0" i="0" dirty="0">
              <a:effectLst/>
              <a:latin typeface="IBM Plex Sans" panose="020B0503050203000203" pitchFamily="34" charset="0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/>
          <a:p>
            <a:pPr rtl="0"/>
            <a:r>
              <a:rPr lang="en-GB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r>
              <a:rPr lang="en-GB" dirty="0">
                <a:latin typeface="IBM Plex Mono" panose="020B0509050203000203" pitchFamily="49" charset="0"/>
              </a:rPr>
              <a:t>0</a:t>
            </a:r>
            <a:fld id="{E30AF5A0-43BB-4336-8627-9123B9144D80}" type="slidenum">
              <a:rPr lang="en-GB" smtClean="0">
                <a:latin typeface="IBM Plex Mono" panose="020B0509050203000203" pitchFamily="49" charset="0"/>
              </a:rPr>
              <a:pPr rtl="0"/>
              <a:t>2</a:t>
            </a:fld>
            <a:endParaRPr lang="en-GB" dirty="0">
              <a:latin typeface="IBM Plex Mono" panose="020B0509050203000203" pitchFamily="49" charset="0"/>
            </a:endParaRPr>
          </a:p>
        </p:txBody>
      </p:sp>
      <p:pic>
        <p:nvPicPr>
          <p:cNvPr id="16" name="Picture 8" descr="1X1 Convolution, CNN, CV, Neural Networks | Analytics Vidhya">
            <a:extLst>
              <a:ext uri="{FF2B5EF4-FFF2-40B4-BE49-F238E27FC236}">
                <a16:creationId xmlns:a16="http://schemas.microsoft.com/office/drawing/2014/main" id="{67BC1C7C-6F77-E591-AFD0-FC30EDC8FDC3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5" r="37699"/>
          <a:stretch/>
        </p:blipFill>
        <p:spPr bwMode="auto">
          <a:xfrm>
            <a:off x="0" y="0"/>
            <a:ext cx="4876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C7F04A-6CF6-4CF1-BAEE-2B210EFC6B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4209006"/>
            <a:ext cx="10782299" cy="1100621"/>
          </a:xfrm>
        </p:spPr>
        <p:txBody>
          <a:bodyPr rtlCol="0">
            <a:normAutofit/>
          </a:bodyPr>
          <a:lstStyle/>
          <a:p>
            <a:pPr rtl="0"/>
            <a:r>
              <a:rPr lang="en-GB" dirty="0">
                <a:latin typeface="IBM Plex Mono" panose="020B0509050203000203" pitchFamily="49" charset="0"/>
              </a:rPr>
              <a:t>CNN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2D8EB9-86D8-46F2-805C-7BA07DB98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dirty="0"/>
              <a:t>SE04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B3454-C461-4318-8C59-919AC8FD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03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505B6D00-521B-2595-9FA8-C0B82EF75B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4" y="4876213"/>
            <a:ext cx="7070042" cy="543505"/>
          </a:xfrm>
        </p:spPr>
        <p:txBody>
          <a:bodyPr/>
          <a:lstStyle/>
          <a:p>
            <a:r>
              <a:rPr lang="en-GB" sz="1400" dirty="0">
                <a:latin typeface="IBM Plex Sans" panose="020B0503050203000203" pitchFamily="34" charset="0"/>
              </a:rPr>
              <a:t>Convolutional Neural Networks (CNNs) are specialized neural networks designed for processing structured grid-like data, such as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IBM Plex Sans" panose="020B0503050203000203" pitchFamily="34" charset="0"/>
              </a:rPr>
              <a:t>Inspired by visual cortex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IBM Plex Sans" panose="020B0503050203000203" pitchFamily="34" charset="0"/>
              </a:rPr>
              <a:t>Revolutionized computer vision</a:t>
            </a:r>
          </a:p>
        </p:txBody>
      </p:sp>
      <p:pic>
        <p:nvPicPr>
          <p:cNvPr id="2052" name="Picture 4" descr="Advancements of Deep Learning 2: Influential convolutional neural network  architectures | by Dashanka Nadeeshan | Coinmonks | Medium">
            <a:extLst>
              <a:ext uri="{FF2B5EF4-FFF2-40B4-BE49-F238E27FC236}">
                <a16:creationId xmlns:a16="http://schemas.microsoft.com/office/drawing/2014/main" id="{EE869F69-4C6B-6A3A-5E75-A2AE677C6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270" y="136525"/>
            <a:ext cx="9972675" cy="3905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725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78B732-E6D7-CC09-8A13-66D4BA363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2BA249B-79BF-CC3E-B62D-EBC31B1A2C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2" y="871758"/>
            <a:ext cx="10234369" cy="3017959"/>
          </a:xfrm>
        </p:spPr>
        <p:txBody>
          <a:bodyPr rtlCol="0">
            <a:normAutofit/>
          </a:bodyPr>
          <a:lstStyle/>
          <a:p>
            <a:r>
              <a:rPr lang="en-GB" dirty="0">
                <a:latin typeface="IBM Plex Mono" panose="020B0509050203000203" pitchFamily="49" charset="0"/>
              </a:rPr>
              <a:t>Why Standard Neural Networks Struggle with Images</a:t>
            </a:r>
            <a:endParaRPr lang="en-US" dirty="0">
              <a:latin typeface="IBM Plex Mono" panose="020B0509050203000203" pitchFamily="49" charset="0"/>
            </a:endParaRPr>
          </a:p>
        </p:txBody>
      </p:sp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1D7D8C8F-3E02-3BCF-15ED-D1833F83D0C2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SE04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3046C21A-F1D8-A3B7-2D8A-3B728689276A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229C73-6051-9C53-9658-7B960986CDC7}"/>
              </a:ext>
            </a:extLst>
          </p:cNvPr>
          <p:cNvSpPr txBox="1"/>
          <p:nvPr/>
        </p:nvSpPr>
        <p:spPr>
          <a:xfrm>
            <a:off x="742422" y="2332663"/>
            <a:ext cx="4167203" cy="3293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GB" sz="1200" b="1" i="0" dirty="0">
                <a:effectLst/>
                <a:latin typeface="IBM Plex Sans" panose="020B0503050203000203" pitchFamily="34" charset="0"/>
              </a:rPr>
              <a:t>Spatial Relationships: </a:t>
            </a:r>
            <a:r>
              <a:rPr lang="en-GB" sz="1200" b="0" i="0" dirty="0">
                <a:effectLst/>
                <a:latin typeface="IBM Plex Sans" panose="020B0503050203000203" pitchFamily="34" charset="0"/>
              </a:rPr>
              <a:t>Standard networks don't account for spatial relationships between pixels</a:t>
            </a:r>
          </a:p>
          <a:p>
            <a:pPr algn="l">
              <a:lnSpc>
                <a:spcPct val="200000"/>
              </a:lnSpc>
            </a:pPr>
            <a:r>
              <a:rPr lang="en-GB" sz="1200" b="1" i="0" dirty="0">
                <a:effectLst/>
                <a:latin typeface="IBM Plex Sans" panose="020B0503050203000203" pitchFamily="34" charset="0"/>
              </a:rPr>
              <a:t>Parameter Explosion</a:t>
            </a:r>
            <a:r>
              <a:rPr lang="en-GB" sz="1200" b="0" i="0" dirty="0">
                <a:effectLst/>
                <a:latin typeface="IBM Plex Sans" panose="020B0503050203000203" pitchFamily="34" charset="0"/>
              </a:rPr>
              <a:t>: A 224×224×3 image would require over 150,000 weights per neuron</a:t>
            </a:r>
          </a:p>
          <a:p>
            <a:pPr algn="l">
              <a:lnSpc>
                <a:spcPct val="200000"/>
              </a:lnSpc>
            </a:pPr>
            <a:r>
              <a:rPr lang="en-GB" sz="1200" b="1" i="0" dirty="0">
                <a:effectLst/>
                <a:latin typeface="IBM Plex Sans" panose="020B0503050203000203" pitchFamily="34" charset="0"/>
              </a:rPr>
              <a:t>Translation Invariance: </a:t>
            </a:r>
            <a:r>
              <a:rPr lang="en-GB" sz="1200" b="0" i="0" dirty="0">
                <a:effectLst/>
                <a:latin typeface="IBM Plex Sans" panose="020B0503050203000203" pitchFamily="34" charset="0"/>
              </a:rPr>
              <a:t>Objects can appear anywhere in an image but have the same meaning</a:t>
            </a:r>
          </a:p>
          <a:p>
            <a:pPr algn="l">
              <a:lnSpc>
                <a:spcPct val="200000"/>
              </a:lnSpc>
            </a:pPr>
            <a:r>
              <a:rPr lang="en-GB" sz="1200" b="1" i="0" dirty="0">
                <a:effectLst/>
                <a:latin typeface="IBM Plex Sans" panose="020B0503050203000203" pitchFamily="34" charset="0"/>
              </a:rPr>
              <a:t>Feature Hierarchy: </a:t>
            </a:r>
            <a:r>
              <a:rPr lang="en-GB" sz="1200" b="0" i="0" dirty="0">
                <a:effectLst/>
                <a:latin typeface="IBM Plex Sans" panose="020B0503050203000203" pitchFamily="34" charset="0"/>
              </a:rPr>
              <a:t>Images contain low-level features that compose into higher-level features</a:t>
            </a:r>
          </a:p>
          <a:p>
            <a:pPr algn="l">
              <a:lnSpc>
                <a:spcPct val="150000"/>
              </a:lnSpc>
            </a:pPr>
            <a:endParaRPr lang="en-GB" sz="1200" b="0" i="0" dirty="0">
              <a:effectLst/>
              <a:latin typeface="IBM Plex Sans" panose="020B050305020300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9E7F11-FFB6-2728-42D8-F0F948248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146" y="2729765"/>
            <a:ext cx="6786942" cy="276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49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F9F2C-206A-43D1-E299-5E7360E1A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4A19A3F-E8DB-0BC7-95A9-F2A3B2880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</p:spPr>
        <p:txBody>
          <a:bodyPr rtlCol="0"/>
          <a:lstStyle/>
          <a:p>
            <a:pPr rtl="0"/>
            <a:r>
              <a:rPr lang="en-US" dirty="0">
                <a:latin typeface="IBM Plex Mono" panose="020B0509050203000203" pitchFamily="49" charset="0"/>
              </a:rPr>
              <a:t>c</a:t>
            </a:r>
            <a:r>
              <a:rPr lang="en-GB" dirty="0" err="1">
                <a:latin typeface="IBM Plex Mono" panose="020B0509050203000203" pitchFamily="49" charset="0"/>
              </a:rPr>
              <a:t>onvolution</a:t>
            </a:r>
            <a:endParaRPr lang="en-GB" dirty="0">
              <a:latin typeface="IBM Plex Mono" panose="020B0509050203000203" pitchFamily="49" charset="0"/>
            </a:endParaRPr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3E798EB2-D3B6-9F24-5898-12A1EC939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dirty="0"/>
              <a:t>SE04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7FE928C7-3E86-2E37-9F21-F3C2180E8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408E07-5CF8-0DCA-F1B0-6768AEBD877A}"/>
              </a:ext>
            </a:extLst>
          </p:cNvPr>
          <p:cNvSpPr txBox="1"/>
          <p:nvPr/>
        </p:nvSpPr>
        <p:spPr>
          <a:xfrm>
            <a:off x="7984765" y="1940913"/>
            <a:ext cx="3407135" cy="1529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600" b="1" dirty="0">
                <a:latin typeface="IBM Plex Sans" panose="020B0503050203000203" pitchFamily="34" charset="0"/>
              </a:rPr>
              <a:t>Definition</a:t>
            </a:r>
            <a:r>
              <a:rPr lang="en-GB" sz="1600" b="1" i="0" dirty="0">
                <a:effectLst/>
                <a:latin typeface="IBM Plex Sans" panose="020B0503050203000203" pitchFamily="34" charset="0"/>
              </a:rPr>
              <a:t>: </a:t>
            </a:r>
            <a:r>
              <a:rPr lang="en-GB" sz="1600" i="0" dirty="0">
                <a:effectLst/>
                <a:latin typeface="IBM Plex Sans" panose="020B0503050203000203" pitchFamily="34" charset="0"/>
              </a:rPr>
              <a:t>A mathematical operation that slides a filter over an input, performing element-wise multiplication and summation</a:t>
            </a:r>
          </a:p>
        </p:txBody>
      </p:sp>
      <p:pic>
        <p:nvPicPr>
          <p:cNvPr id="4106" name="Picture 10" descr="8: Strided Convolution Example[41] | Download Scientific Diagram">
            <a:extLst>
              <a:ext uri="{FF2B5EF4-FFF2-40B4-BE49-F238E27FC236}">
                <a16:creationId xmlns:a16="http://schemas.microsoft.com/office/drawing/2014/main" id="{FB3364E7-E004-6C16-D1B2-0D3511B0D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813" y="1940913"/>
            <a:ext cx="7075351" cy="2863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744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8B14A-A0FC-6B7C-651F-81ECC2B35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B9A27BB4-792F-34D1-4D39-10D2E1AD5FFA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SE04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501CB58C-FE42-18D1-9047-BEAB5294B99F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06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E2562B4-5EB6-AAA1-81AB-030669CCFC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2642" y="2212975"/>
            <a:ext cx="4360863" cy="409575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lang="en-GB" altLang="en-US" sz="1500" b="1" dirty="0">
                <a:latin typeface="IBM Plex Sans" panose="020B0503050203000203" pitchFamily="34" charset="0"/>
              </a:rPr>
              <a:t>Kernel Size: </a:t>
            </a:r>
            <a:r>
              <a:rPr lang="en-GB" altLang="en-US" sz="1500" dirty="0">
                <a:latin typeface="IBM Plex Sans" panose="020B0503050203000203" pitchFamily="34" charset="0"/>
              </a:rPr>
              <a:t>The dimensions of the filter</a:t>
            </a:r>
          </a:p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lang="en-GB" altLang="en-US" sz="1500" b="1" dirty="0">
                <a:latin typeface="IBM Plex Sans" panose="020B0503050203000203" pitchFamily="34" charset="0"/>
              </a:rPr>
              <a:t>Stride: </a:t>
            </a:r>
            <a:r>
              <a:rPr lang="en-GB" altLang="en-US" sz="1500" dirty="0">
                <a:latin typeface="IBM Plex Sans" panose="020B0503050203000203" pitchFamily="34" charset="0"/>
              </a:rPr>
              <a:t>How many pixels the filter shifts</a:t>
            </a:r>
          </a:p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lang="en-GB" altLang="en-US" sz="1500" b="1" dirty="0">
                <a:latin typeface="IBM Plex Sans" panose="020B0503050203000203" pitchFamily="34" charset="0"/>
              </a:rPr>
              <a:t>Padding: </a:t>
            </a:r>
            <a:r>
              <a:rPr lang="en-GB" altLang="en-US" sz="1500" dirty="0">
                <a:latin typeface="IBM Plex Sans" panose="020B0503050203000203" pitchFamily="34" charset="0"/>
              </a:rPr>
              <a:t>Adding extra pixels around the border</a:t>
            </a:r>
          </a:p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lang="en-GB" altLang="en-US" sz="1500" b="1" dirty="0">
                <a:latin typeface="IBM Plex Sans" panose="020B0503050203000203" pitchFamily="34" charset="0"/>
              </a:rPr>
              <a:t>Dilation: </a:t>
            </a:r>
            <a:r>
              <a:rPr lang="en-GB" altLang="en-US" sz="1500" dirty="0">
                <a:latin typeface="IBM Plex Sans" panose="020B0503050203000203" pitchFamily="34" charset="0"/>
              </a:rPr>
              <a:t>Spacing between kernel elements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7231FF7-6D86-0CEF-30B5-3C62D0258DD6}"/>
              </a:ext>
            </a:extLst>
          </p:cNvPr>
          <p:cNvSpPr txBox="1">
            <a:spLocks/>
          </p:cNvSpPr>
          <p:nvPr/>
        </p:nvSpPr>
        <p:spPr>
          <a:xfrm>
            <a:off x="800099" y="800230"/>
            <a:ext cx="4928347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noProof="0" dirty="0">
                <a:latin typeface="IBM Plex Mono" panose="020B0509050203000203" pitchFamily="49" charset="0"/>
              </a:rPr>
              <a:t>Key Parameters in Convolution</a:t>
            </a:r>
          </a:p>
        </p:txBody>
      </p:sp>
      <p:pic>
        <p:nvPicPr>
          <p:cNvPr id="3" name="Picture 2" descr="A computer screen with text&#10;&#10;AI-generated content may be incorrect.">
            <a:extLst>
              <a:ext uri="{FF2B5EF4-FFF2-40B4-BE49-F238E27FC236}">
                <a16:creationId xmlns:a16="http://schemas.microsoft.com/office/drawing/2014/main" id="{EFE63E67-35F4-C1E6-EF98-AF74E800B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363" y="3594587"/>
            <a:ext cx="8335108" cy="2916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595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65920F-5430-0828-F7B7-1C354C08E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7C80BFEC-E7C3-F771-C463-BA32CE8933C1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SE04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485F22BE-3D13-C459-9B71-CE183E146BDB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07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2C2D594-1E4C-0695-3FF8-E86CAF34E9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8881" y="1551241"/>
            <a:ext cx="4360863" cy="409575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GB" sz="1800" b="0" i="0" dirty="0">
                <a:effectLst/>
                <a:latin typeface="IBM Plex Sans" panose="020B0503050203000203" pitchFamily="34" charset="0"/>
              </a:rPr>
              <a:t>Filters are small matrices that detect specific patterns in images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800" b="0" i="0" dirty="0">
                <a:effectLst/>
                <a:latin typeface="IBM Plex Sans" panose="020B0503050203000203" pitchFamily="34" charset="0"/>
              </a:rPr>
              <a:t>Different filters detect different features (edges, textures, etc.)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800" b="0" i="0" dirty="0">
                <a:effectLst/>
                <a:latin typeface="IBM Plex Sans" panose="020B0503050203000203" pitchFamily="34" charset="0"/>
              </a:rPr>
              <a:t>Weights in filters are learned during training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1054950-0B10-02A8-0ED7-7732A66F68DA}"/>
              </a:ext>
            </a:extLst>
          </p:cNvPr>
          <p:cNvSpPr txBox="1">
            <a:spLocks/>
          </p:cNvSpPr>
          <p:nvPr/>
        </p:nvSpPr>
        <p:spPr>
          <a:xfrm>
            <a:off x="800100" y="787717"/>
            <a:ext cx="5398994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FILTERS IN CNNS</a:t>
            </a:r>
          </a:p>
        </p:txBody>
      </p:sp>
      <p:pic>
        <p:nvPicPr>
          <p:cNvPr id="7" name="Picture 6" descr="A collage of a building&#10;&#10;AI-generated content may be incorrect.">
            <a:extLst>
              <a:ext uri="{FF2B5EF4-FFF2-40B4-BE49-F238E27FC236}">
                <a16:creationId xmlns:a16="http://schemas.microsoft.com/office/drawing/2014/main" id="{6BA106E4-14A9-D6CB-79BA-669473293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365" y="787717"/>
            <a:ext cx="5051754" cy="5263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666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3D421-F7BC-0C68-A150-3A7042B05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24F94F36-8218-9DF4-18EF-EA2DBE4B9930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SE04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1F0C89CF-5019-D29C-4A88-9B9D94BD9E9A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08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0DA0F4C-ADA4-E1CF-40DD-9A28D79A5D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940" y="1567378"/>
            <a:ext cx="4107439" cy="1974166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b="0" i="0" dirty="0">
                <a:effectLst/>
                <a:latin typeface="IBM Plex Sans" panose="020B0503050203000203" pitchFamily="34" charset="0"/>
              </a:rPr>
              <a:t>Need to convert images into proper format for CNNs</a:t>
            </a:r>
          </a:p>
          <a:p>
            <a:r>
              <a:rPr lang="en-GB" sz="1400" b="1" i="0" dirty="0" err="1">
                <a:effectLst/>
                <a:latin typeface="IBM Plex Sans" panose="020B0503050203000203" pitchFamily="34" charset="0"/>
              </a:rPr>
              <a:t>PyTorch</a:t>
            </a:r>
            <a:r>
              <a:rPr lang="en-GB" sz="1400" b="1" i="0" dirty="0">
                <a:effectLst/>
                <a:latin typeface="IBM Plex Sans" panose="020B0503050203000203" pitchFamily="34" charset="0"/>
              </a:rPr>
              <a:t> expects 4D tensors</a:t>
            </a:r>
            <a:r>
              <a:rPr lang="en-GB" sz="1400" b="0" i="0" dirty="0">
                <a:effectLst/>
                <a:latin typeface="IBM Plex Sans" panose="020B0503050203000203" pitchFamily="34" charset="0"/>
              </a:rPr>
              <a:t>: (</a:t>
            </a:r>
            <a:r>
              <a:rPr lang="en-GB" sz="1400" b="0" i="0" dirty="0" err="1">
                <a:effectLst/>
                <a:latin typeface="IBM Plex Sans" panose="020B0503050203000203" pitchFamily="34" charset="0"/>
              </a:rPr>
              <a:t>batch_size</a:t>
            </a:r>
            <a:r>
              <a:rPr lang="en-GB" sz="1400" b="0" i="0" dirty="0">
                <a:effectLst/>
                <a:latin typeface="IBM Plex Sans" panose="020B0503050203000203" pitchFamily="34" charset="0"/>
              </a:rPr>
              <a:t>, channels, height, width)</a:t>
            </a:r>
          </a:p>
          <a:p>
            <a:r>
              <a:rPr lang="en-GB" sz="1400" b="1" i="0" dirty="0">
                <a:effectLst/>
                <a:latin typeface="IBM Plex Sans" panose="020B0503050203000203" pitchFamily="34" charset="0"/>
              </a:rPr>
              <a:t>Data augmentation </a:t>
            </a:r>
            <a:r>
              <a:rPr lang="en-GB" sz="1400" b="0" i="0" dirty="0">
                <a:effectLst/>
                <a:latin typeface="IBM Plex Sans" panose="020B0503050203000203" pitchFamily="34" charset="0"/>
              </a:rPr>
              <a:t>techniques increase training set diversity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C992D2-4E48-6DAD-8E59-F8849DBB916E}"/>
              </a:ext>
            </a:extLst>
          </p:cNvPr>
          <p:cNvSpPr txBox="1">
            <a:spLocks/>
          </p:cNvSpPr>
          <p:nvPr/>
        </p:nvSpPr>
        <p:spPr>
          <a:xfrm>
            <a:off x="800100" y="787717"/>
            <a:ext cx="5398994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Preparing images</a:t>
            </a:r>
          </a:p>
        </p:txBody>
      </p:sp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6597C0E9-D3C0-13F1-2CFB-B359DEFFC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5470" y="2785402"/>
            <a:ext cx="6899653" cy="322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56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6A5CE-F538-2D42-EF97-BF91EF3AF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02B79AAA-8204-19F9-320C-4ADEA46457AF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2EE5E956-4DFF-A9D1-BCD3-FF9D5931128B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latin typeface="IBM Plex Mono" panose="020B0509050203000203" pitchFamily="49" charset="0"/>
              </a:rPr>
              <a:t>0</a:t>
            </a:r>
            <a:r>
              <a:rPr lang="en-GB" dirty="0">
                <a:latin typeface="IBM Plex Mono" panose="020B0509050203000203" pitchFamily="49" charset="0"/>
              </a:rPr>
              <a:t>9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72A438B-AA8E-25DD-79EA-73EB06183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7669" y="2233101"/>
            <a:ext cx="4815123" cy="409575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GB" sz="1800" i="0" dirty="0">
                <a:effectLst/>
                <a:latin typeface="IBM Plex Sans" panose="020B0503050203000203" pitchFamily="34" charset="0"/>
              </a:rPr>
              <a:t>Artificially expanding dataset by applying transformations</a:t>
            </a:r>
          </a:p>
          <a:p>
            <a:pPr marL="0" indent="0" algn="l">
              <a:buNone/>
            </a:pPr>
            <a:r>
              <a:rPr lang="en-GB" sz="1800" b="1" i="0" dirty="0">
                <a:effectLst/>
                <a:latin typeface="IBM Plex Sans" panose="020B0503050203000203" pitchFamily="34" charset="0"/>
              </a:rPr>
              <a:t>Benefits:</a:t>
            </a:r>
          </a:p>
          <a:p>
            <a:r>
              <a:rPr lang="en-GB" sz="1800" i="0" dirty="0">
                <a:effectLst/>
                <a:latin typeface="IBM Plex Sans" panose="020B0503050203000203" pitchFamily="34" charset="0"/>
              </a:rPr>
              <a:t>Prevents overfitting</a:t>
            </a:r>
          </a:p>
          <a:p>
            <a:r>
              <a:rPr lang="en-GB" sz="1800" i="0" dirty="0">
                <a:effectLst/>
                <a:latin typeface="IBM Plex Sans" panose="020B0503050203000203" pitchFamily="34" charset="0"/>
              </a:rPr>
              <a:t>Improves model generalization</a:t>
            </a:r>
          </a:p>
          <a:p>
            <a:r>
              <a:rPr lang="en-GB" sz="1800" i="0" dirty="0">
                <a:effectLst/>
                <a:latin typeface="IBM Plex Sans" panose="020B0503050203000203" pitchFamily="34" charset="0"/>
              </a:rPr>
              <a:t>Handles varied real-world conditions</a:t>
            </a:r>
          </a:p>
          <a:p>
            <a:r>
              <a:rPr lang="en-GB" sz="1800" i="0" dirty="0">
                <a:effectLst/>
                <a:latin typeface="IBM Plex Sans" panose="020B0503050203000203" pitchFamily="34" charset="0"/>
              </a:rPr>
              <a:t>Addresses class imbalance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AAAB386-B0C5-09E9-EDBD-C867CB1EE3D0}"/>
              </a:ext>
            </a:extLst>
          </p:cNvPr>
          <p:cNvSpPr txBox="1">
            <a:spLocks/>
          </p:cNvSpPr>
          <p:nvPr/>
        </p:nvSpPr>
        <p:spPr>
          <a:xfrm>
            <a:off x="800099" y="773337"/>
            <a:ext cx="8525329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Image Transformations and Augmentation</a:t>
            </a:r>
          </a:p>
        </p:txBody>
      </p:sp>
      <p:pic>
        <p:nvPicPr>
          <p:cNvPr id="4" name="Picture 3" descr="A collage of a building&#10;&#10;AI-generated content may be incorrect.">
            <a:extLst>
              <a:ext uri="{FF2B5EF4-FFF2-40B4-BE49-F238E27FC236}">
                <a16:creationId xmlns:a16="http://schemas.microsoft.com/office/drawing/2014/main" id="{C5C40442-4C86-7E45-F4A6-5443112E9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209" y="1447800"/>
            <a:ext cx="4513762" cy="4655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8956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40660_TF67498733_Win32" id="{1D31F981-026B-433D-B1FE-22EDA482C3D7}" vid="{FE91BBCF-7CA3-436B-9474-A0CB3B4C50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 design</Template>
  <TotalTime>546</TotalTime>
  <Words>682</Words>
  <Application>Microsoft Office PowerPoint</Application>
  <PresentationFormat>Widescreen</PresentationFormat>
  <Paragraphs>161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Calisto MT</vt:lpstr>
      <vt:lpstr>IBM Plex Mono</vt:lpstr>
      <vt:lpstr>IBM Plex Sans</vt:lpstr>
      <vt:lpstr>Segoe WPC</vt:lpstr>
      <vt:lpstr>Univers Condensed</vt:lpstr>
      <vt:lpstr>ChronicleVTI</vt:lpstr>
      <vt:lpstr>Session // 03 TRAINING NEURAL NETWORKS  FACULTY OF  SCIENCE AND ENGINEERING +++</vt:lpstr>
      <vt:lpstr>Agenda</vt:lpstr>
      <vt:lpstr>CNN</vt:lpstr>
      <vt:lpstr>Why Standard Neural Networks Struggle with Images</vt:lpstr>
      <vt:lpstr>convolution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Improving the model</vt:lpstr>
      <vt:lpstr>Improving the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Diego Corona Lopez</dc:creator>
  <cp:lastModifiedBy>Diego Corona Lopez</cp:lastModifiedBy>
  <cp:revision>9</cp:revision>
  <dcterms:created xsi:type="dcterms:W3CDTF">2025-04-24T12:41:57Z</dcterms:created>
  <dcterms:modified xsi:type="dcterms:W3CDTF">2025-04-26T16:16:35Z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